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70" r:id="rId10"/>
    <p:sldId id="271" r:id="rId11"/>
    <p:sldId id="283" r:id="rId12"/>
    <p:sldId id="266" r:id="rId13"/>
    <p:sldId id="272" r:id="rId14"/>
    <p:sldId id="273" r:id="rId15"/>
    <p:sldId id="281" r:id="rId16"/>
    <p:sldId id="269" r:id="rId17"/>
    <p:sldId id="267" r:id="rId18"/>
    <p:sldId id="268" r:id="rId19"/>
    <p:sldId id="284" r:id="rId20"/>
    <p:sldId id="278" r:id="rId21"/>
    <p:sldId id="274" r:id="rId22"/>
    <p:sldId id="279" r:id="rId23"/>
    <p:sldId id="280" r:id="rId24"/>
    <p:sldId id="282" r:id="rId25"/>
    <p:sldId id="275" r:id="rId26"/>
    <p:sldId id="285" r:id="rId27"/>
    <p:sldId id="276" r:id="rId28"/>
    <p:sldId id="258" r:id="rId29"/>
    <p:sldId id="277" r:id="rId30"/>
    <p:sldId id="259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C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513C6-4091-4FC6-AC51-36EBFF693D70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0DE383-B716-4FF5-9B7E-068CA82900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697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Latin for “cheese”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0DE383-B716-4FF5-9B7E-068CA82900E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3494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0DE383-B716-4FF5-9B7E-068CA82900EE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880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Originally used to model spins on a lattice in order to study ferromagnets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0DE383-B716-4FF5-9B7E-068CA82900EE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214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FEBC-1B17-4D4D-9404-2AD70738607E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3E76-DEF6-4F41-9BA2-B659DD114D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5038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FEBC-1B17-4D4D-9404-2AD70738607E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3E76-DEF6-4F41-9BA2-B659DD114D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4496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FEBC-1B17-4D4D-9404-2AD70738607E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3E76-DEF6-4F41-9BA2-B659DD114D10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4812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FEBC-1B17-4D4D-9404-2AD70738607E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3E76-DEF6-4F41-9BA2-B659DD114D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2888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FEBC-1B17-4D4D-9404-2AD70738607E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3E76-DEF6-4F41-9BA2-B659DD114D10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21335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FEBC-1B17-4D4D-9404-2AD70738607E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3E76-DEF6-4F41-9BA2-B659DD114D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704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FEBC-1B17-4D4D-9404-2AD70738607E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3E76-DEF6-4F41-9BA2-B659DD114D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546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FEBC-1B17-4D4D-9404-2AD70738607E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3E76-DEF6-4F41-9BA2-B659DD114D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161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000"/>
            </a:lvl1pPr>
            <a:lvl2pPr>
              <a:defRPr sz="28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FEBC-1B17-4D4D-9404-2AD70738607E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3E76-DEF6-4F41-9BA2-B659DD114D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386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FEBC-1B17-4D4D-9404-2AD70738607E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3E76-DEF6-4F41-9BA2-B659DD114D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034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FEBC-1B17-4D4D-9404-2AD70738607E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3E76-DEF6-4F41-9BA2-B659DD114D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740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FEBC-1B17-4D4D-9404-2AD70738607E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3E76-DEF6-4F41-9BA2-B659DD114D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7220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FEBC-1B17-4D4D-9404-2AD70738607E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3E76-DEF6-4F41-9BA2-B659DD114D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68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FEBC-1B17-4D4D-9404-2AD70738607E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3E76-DEF6-4F41-9BA2-B659DD114D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566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FEBC-1B17-4D4D-9404-2AD70738607E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3E76-DEF6-4F41-9BA2-B659DD114D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750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FEBC-1B17-4D4D-9404-2AD70738607E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3E76-DEF6-4F41-9BA2-B659DD114D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671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BFEBC-1B17-4D4D-9404-2AD70738607E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3BA3E76-DEF6-4F41-9BA2-B659DD114D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647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ZXsQAXx_ao0?feature=oembed" TargetMode="External"/><Relationship Id="rId1" Type="http://schemas.openxmlformats.org/officeDocument/2006/relationships/video" Target="https://www.youtube.com/embed/jDBPmEAheCY?feature=oembed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HSnLtzCcE8?feature=oembed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WLqF-Ss1d0?start=176&amp;feature=oembed" TargetMode="Externa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HSnLtzCcE8?start=176&amp;feature=oembed" TargetMode="External"/><Relationship Id="rId6" Type="http://schemas.openxmlformats.org/officeDocument/2006/relationships/image" Target="../media/image1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eg"/><Relationship Id="rId2" Type="http://schemas.openxmlformats.org/officeDocument/2006/relationships/video" Target="https://www.youtube.com/embed/MtvUQOgtMcE?feature=oembed" TargetMode="External"/><Relationship Id="rId1" Type="http://schemas.openxmlformats.org/officeDocument/2006/relationships/video" Target="https://www.youtube.com/embed/ZXsQAXx_ao0?feature=oembed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9Ux9CyBmzt0?feature=oembed" TargetMode="External"/><Relationship Id="rId6" Type="http://schemas.openxmlformats.org/officeDocument/2006/relationships/image" Target="../media/image31.jpeg"/><Relationship Id="rId5" Type="http://schemas.openxmlformats.org/officeDocument/2006/relationships/image" Target="../media/image16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video" Target="https://www.youtube.com/embed/R4Jbj5X38L8?feature=oembed" TargetMode="External"/><Relationship Id="rId1" Type="http://schemas.openxmlformats.org/officeDocument/2006/relationships/video" Target="https://www.youtube.com/embed/VHSnLtzCcE8?feature=oembed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36.png"/><Relationship Id="rId5" Type="http://schemas.openxmlformats.org/officeDocument/2006/relationships/image" Target="../media/image23.png"/><Relationship Id="rId10" Type="http://schemas.openxmlformats.org/officeDocument/2006/relationships/image" Target="../media/image35.jpeg"/><Relationship Id="rId4" Type="http://schemas.openxmlformats.org/officeDocument/2006/relationships/image" Target="../media/image33.png"/><Relationship Id="rId9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wxhllcotWeA?start=17&amp;feature=oembed" TargetMode="External"/><Relationship Id="rId1" Type="http://schemas.openxmlformats.org/officeDocument/2006/relationships/video" Target="https://www.youtube.com/embed/aOcfYyTy5a0?start=12&amp;feature=oembed" TargetMode="Externa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BW8mTHDgvk?feature=oembed" TargetMode="Externa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53.png"/><Relationship Id="rId18" Type="http://schemas.openxmlformats.org/officeDocument/2006/relationships/slide" Target="slide15.xml"/><Relationship Id="rId26" Type="http://schemas.openxmlformats.org/officeDocument/2006/relationships/slide" Target="slide20.xml"/><Relationship Id="rId3" Type="http://schemas.openxmlformats.org/officeDocument/2006/relationships/image" Target="../media/image48.png"/><Relationship Id="rId21" Type="http://schemas.openxmlformats.org/officeDocument/2006/relationships/image" Target="../media/image57.png"/><Relationship Id="rId7" Type="http://schemas.openxmlformats.org/officeDocument/2006/relationships/image" Target="../media/image50.png"/><Relationship Id="rId12" Type="http://schemas.openxmlformats.org/officeDocument/2006/relationships/slide" Target="slide12.xml"/><Relationship Id="rId17" Type="http://schemas.openxmlformats.org/officeDocument/2006/relationships/image" Target="../media/image55.png"/><Relationship Id="rId25" Type="http://schemas.openxmlformats.org/officeDocument/2006/relationships/image" Target="../media/image59.png"/><Relationship Id="rId2" Type="http://schemas.openxmlformats.org/officeDocument/2006/relationships/slide" Target="slide24.xml"/><Relationship Id="rId16" Type="http://schemas.openxmlformats.org/officeDocument/2006/relationships/slide" Target="slide14.xml"/><Relationship Id="rId20" Type="http://schemas.openxmlformats.org/officeDocument/2006/relationships/slide" Target="slide16.xml"/><Relationship Id="rId29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image" Target="../media/image52.png"/><Relationship Id="rId24" Type="http://schemas.openxmlformats.org/officeDocument/2006/relationships/slide" Target="slide19.xml"/><Relationship Id="rId5" Type="http://schemas.openxmlformats.org/officeDocument/2006/relationships/image" Target="../media/image49.png"/><Relationship Id="rId15" Type="http://schemas.openxmlformats.org/officeDocument/2006/relationships/image" Target="../media/image54.png"/><Relationship Id="rId23" Type="http://schemas.openxmlformats.org/officeDocument/2006/relationships/image" Target="../media/image58.png"/><Relationship Id="rId28" Type="http://schemas.openxmlformats.org/officeDocument/2006/relationships/image" Target="../media/image61.png"/><Relationship Id="rId10" Type="http://schemas.openxmlformats.org/officeDocument/2006/relationships/slide" Target="slide10.xml"/><Relationship Id="rId19" Type="http://schemas.openxmlformats.org/officeDocument/2006/relationships/image" Target="../media/image56.png"/><Relationship Id="rId4" Type="http://schemas.openxmlformats.org/officeDocument/2006/relationships/slide" Target="slide6.xml"/><Relationship Id="rId9" Type="http://schemas.openxmlformats.org/officeDocument/2006/relationships/image" Target="../media/image51.png"/><Relationship Id="rId14" Type="http://schemas.openxmlformats.org/officeDocument/2006/relationships/slide" Target="slide13.xml"/><Relationship Id="rId22" Type="http://schemas.openxmlformats.org/officeDocument/2006/relationships/slide" Target="slide17.xml"/><Relationship Id="rId27" Type="http://schemas.openxmlformats.org/officeDocument/2006/relationships/image" Target="../media/image60.png"/><Relationship Id="rId30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5lO5A1yuB4?feature=oembed" TargetMode="Externa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XsQAXx_ao0?feature=oembed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6htT-aVJup4?feature=oembed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55501-73A3-E349-BFC5-67AE77FD2C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 novel model of TB progression using CompuCell3D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03E6FA-AB7D-2EDB-ED8F-3764BE1848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James Doran</a:t>
            </a:r>
          </a:p>
        </p:txBody>
      </p:sp>
    </p:spTree>
    <p:extLst>
      <p:ext uri="{BB962C8B-B14F-4D97-AF65-F5344CB8AC3E}">
        <p14:creationId xmlns:p14="http://schemas.microsoft.com/office/powerpoint/2010/main" val="2327869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3E1DD-10A1-CDED-81D3-2992B3C11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Fields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504E0-96AE-6BBA-88C0-AA07D20B0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Oxygen</a:t>
            </a:r>
          </a:p>
          <a:p>
            <a:pPr lvl="1"/>
            <a:r>
              <a:rPr lang="en-GB" dirty="0"/>
              <a:t>Turns pandas into rabbits</a:t>
            </a:r>
          </a:p>
          <a:p>
            <a:r>
              <a:rPr lang="en-GB" dirty="0"/>
              <a:t>Chemokine</a:t>
            </a:r>
          </a:p>
          <a:p>
            <a:pPr lvl="1"/>
            <a:r>
              <a:rPr lang="en-GB" dirty="0"/>
              <a:t>HELP</a:t>
            </a:r>
          </a:p>
          <a:p>
            <a:r>
              <a:rPr lang="en-GB" dirty="0"/>
              <a:t>Macrophage activating cytokine</a:t>
            </a:r>
          </a:p>
          <a:p>
            <a:pPr lvl="1"/>
            <a:r>
              <a:rPr lang="en-GB" dirty="0"/>
              <a:t>Shia LaBeouf’s voice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BB9C44-176E-98C6-F19C-C9FFD9618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853" y="3881836"/>
            <a:ext cx="2080468" cy="667484"/>
          </a:xfrm>
          <a:prstGeom prst="rect">
            <a:avLst/>
          </a:prstGeom>
        </p:spPr>
      </p:pic>
      <p:pic>
        <p:nvPicPr>
          <p:cNvPr id="5" name="Online Media 4" title="Gondor calls for aid! And Rohan will answer!">
            <a:hlinkClick r:id="" action="ppaction://media"/>
            <a:extLst>
              <a:ext uri="{FF2B5EF4-FFF2-40B4-BE49-F238E27FC236}">
                <a16:creationId xmlns:a16="http://schemas.microsoft.com/office/drawing/2014/main" id="{CA82AA65-C8CE-6B38-2B28-27B645FE40F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-14913" y="7579213"/>
            <a:ext cx="2540000" cy="1435100"/>
          </a:xfrm>
          <a:prstGeom prst="rect">
            <a:avLst/>
          </a:prstGeom>
        </p:spPr>
      </p:pic>
      <p:pic>
        <p:nvPicPr>
          <p:cNvPr id="6" name="Online Media 5" title="Shia LaBeouf &quot;Just Do It&quot; Motivational Speech (Original Video by LaBeouf, Rönkkö &amp; Turner)">
            <a:hlinkClick r:id="" action="ppaction://media"/>
            <a:extLst>
              <a:ext uri="{FF2B5EF4-FFF2-40B4-BE49-F238E27FC236}">
                <a16:creationId xmlns:a16="http://schemas.microsoft.com/office/drawing/2014/main" id="{C8D51521-2EA5-F37A-733B-57DB925F1197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2701276" y="7579213"/>
            <a:ext cx="25400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4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942B8-CE0B-7D7E-56C8-72744E651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Biological processes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8EF0E7-6FC3-F8C3-441F-2731C464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266739"/>
            <a:ext cx="8596668" cy="4774624"/>
          </a:xfrm>
        </p:spPr>
        <p:txBody>
          <a:bodyPr numCol="1">
            <a:normAutofit/>
          </a:bodyPr>
          <a:lstStyle/>
          <a:p>
            <a:r>
              <a:rPr lang="en-GB" dirty="0"/>
              <a:t>Phagocytosis</a:t>
            </a:r>
          </a:p>
          <a:p>
            <a:r>
              <a:rPr lang="en-GB" dirty="0"/>
              <a:t>Immune cell recruitment</a:t>
            </a:r>
          </a:p>
          <a:p>
            <a:r>
              <a:rPr lang="en-GB" i="1" dirty="0" err="1"/>
              <a:t>Mtb</a:t>
            </a:r>
            <a:r>
              <a:rPr lang="en-GB" dirty="0"/>
              <a:t> bacteria state transition</a:t>
            </a:r>
          </a:p>
          <a:p>
            <a:r>
              <a:rPr lang="en-GB" dirty="0"/>
              <a:t>Chemotaxis</a:t>
            </a:r>
          </a:p>
          <a:p>
            <a:r>
              <a:rPr lang="en-GB" dirty="0"/>
              <a:t>Macrophage activation</a:t>
            </a:r>
          </a:p>
          <a:p>
            <a:r>
              <a:rPr lang="en-GB" dirty="0"/>
              <a:t>Killing of (chronically) infected macrophages</a:t>
            </a:r>
          </a:p>
          <a:p>
            <a:r>
              <a:rPr lang="en-GB" dirty="0"/>
              <a:t>Bursting of chronically infected macrophages</a:t>
            </a:r>
          </a:p>
          <a:p>
            <a:r>
              <a:rPr lang="en-GB" dirty="0"/>
              <a:t>Replication</a:t>
            </a:r>
          </a:p>
        </p:txBody>
      </p:sp>
    </p:spTree>
    <p:extLst>
      <p:ext uri="{BB962C8B-B14F-4D97-AF65-F5344CB8AC3E}">
        <p14:creationId xmlns:p14="http://schemas.microsoft.com/office/powerpoint/2010/main" val="608997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8FBA97-10EF-1F4A-045A-BE8C424B8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053" y="3517264"/>
            <a:ext cx="1537229" cy="14031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BBA380-8053-395F-CF6D-B7C94DA43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Phagocytosis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BF6941F-7194-CE07-E5C8-2362505F2E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77334" y="2373255"/>
            <a:ext cx="3881437" cy="3881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59EEA9-DD63-6ABA-5C8C-3022E825D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0763" y="3429000"/>
            <a:ext cx="1423239" cy="146419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8070801-EA45-65AD-EF52-5D2C82867EF6}"/>
              </a:ext>
            </a:extLst>
          </p:cNvPr>
          <p:cNvSpPr/>
          <p:nvPr/>
        </p:nvSpPr>
        <p:spPr>
          <a:xfrm>
            <a:off x="4000859" y="3430474"/>
            <a:ext cx="1686187" cy="168391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28CC1A-B545-160A-F8B4-30BD959AEB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2421" y="3674203"/>
            <a:ext cx="1043061" cy="1196452"/>
          </a:xfrm>
          <a:prstGeom prst="rect">
            <a:avLst/>
          </a:prstGeom>
        </p:spPr>
      </p:pic>
      <p:pic>
        <p:nvPicPr>
          <p:cNvPr id="9" name="Online Media 8" title="Pac Man Wakka Wakka Sound For 12 Hours">
            <a:hlinkClick r:id="" action="ppaction://media"/>
            <a:extLst>
              <a:ext uri="{FF2B5EF4-FFF2-40B4-BE49-F238E27FC236}">
                <a16:creationId xmlns:a16="http://schemas.microsoft.com/office/drawing/2014/main" id="{C2BCC404-EF6F-48BD-EA67-82331166221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0" y="7699059"/>
            <a:ext cx="2540000" cy="1435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53190A-1D61-C505-D544-52FF9357E4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8771" y="1708733"/>
            <a:ext cx="207891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34A70-2740-587D-72FF-986477698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Immune cell recruitment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9C28FD-0CCC-955B-88F2-CC0418632703}"/>
              </a:ext>
            </a:extLst>
          </p:cNvPr>
          <p:cNvSpPr/>
          <p:nvPr/>
        </p:nvSpPr>
        <p:spPr>
          <a:xfrm>
            <a:off x="677334" y="2160589"/>
            <a:ext cx="8596668" cy="82589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BLOOD VESSEL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F39D1A-1A23-235B-C7EF-E1F5AB893F91}"/>
              </a:ext>
            </a:extLst>
          </p:cNvPr>
          <p:cNvSpPr txBox="1"/>
          <p:nvPr/>
        </p:nvSpPr>
        <p:spPr>
          <a:xfrm>
            <a:off x="677335" y="2948223"/>
            <a:ext cx="14702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/>
              <a:t>Oxygen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900EB2-B282-5C53-5316-DAC1AD6E6F80}"/>
              </a:ext>
            </a:extLst>
          </p:cNvPr>
          <p:cNvSpPr txBox="1"/>
          <p:nvPr/>
        </p:nvSpPr>
        <p:spPr>
          <a:xfrm>
            <a:off x="2147583" y="2948223"/>
            <a:ext cx="14702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/>
              <a:t>Oxygen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F4B9AE-FEB7-6085-9831-FD5EEB37B15E}"/>
              </a:ext>
            </a:extLst>
          </p:cNvPr>
          <p:cNvSpPr txBox="1"/>
          <p:nvPr/>
        </p:nvSpPr>
        <p:spPr>
          <a:xfrm>
            <a:off x="3617831" y="2967352"/>
            <a:ext cx="14702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/>
              <a:t>Oxygen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EB0EDC-BD13-4A99-428F-0C15781ED7EC}"/>
              </a:ext>
            </a:extLst>
          </p:cNvPr>
          <p:cNvSpPr txBox="1"/>
          <p:nvPr/>
        </p:nvSpPr>
        <p:spPr>
          <a:xfrm>
            <a:off x="4975668" y="2967352"/>
            <a:ext cx="14702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/>
              <a:t>Oxygen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85EB60-EDF4-BEED-9EF6-B13F83F47D5C}"/>
              </a:ext>
            </a:extLst>
          </p:cNvPr>
          <p:cNvSpPr txBox="1"/>
          <p:nvPr/>
        </p:nvSpPr>
        <p:spPr>
          <a:xfrm>
            <a:off x="6445916" y="2976917"/>
            <a:ext cx="14702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/>
              <a:t>Oxygen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D8C98D-2CDF-034A-9637-7ABACEEE6DEA}"/>
              </a:ext>
            </a:extLst>
          </p:cNvPr>
          <p:cNvSpPr txBox="1"/>
          <p:nvPr/>
        </p:nvSpPr>
        <p:spPr>
          <a:xfrm>
            <a:off x="7803753" y="2966502"/>
            <a:ext cx="14702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/>
              <a:t>Oxygen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2797F25-ED57-644B-4A08-F008B9F24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666" y="3087017"/>
            <a:ext cx="2078916" cy="6645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11C282-F07A-1779-B7BA-582270630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900" y="3087017"/>
            <a:ext cx="2078916" cy="20789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46AF8F-F07E-0934-1BA1-12A81C8D1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5916" y="3087017"/>
            <a:ext cx="2078916" cy="20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D9F4A-F869-5B60-EC40-7325B6B06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 err="1"/>
              <a:t>Mtb</a:t>
            </a:r>
            <a:r>
              <a:rPr lang="en-GB" dirty="0"/>
              <a:t> bacteria state transition</a:t>
            </a:r>
            <a:endParaRPr lang="en-GB" i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EB284B8-8FBD-784C-49D2-9E56D6EB97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43335" y="2796649"/>
            <a:ext cx="2865368" cy="2609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F2AF96-B7B1-B2A6-BCE2-0397BB52B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6057" y="1979714"/>
            <a:ext cx="1719221" cy="8169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7B8C0C-9E43-B92E-9929-07ADB6B214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9063" y="2796649"/>
            <a:ext cx="2533208" cy="26093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5C3CBA-927C-9943-3003-28F709F4B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9842" y="1979714"/>
            <a:ext cx="1719221" cy="8169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104BFD-A869-2E4C-FBC7-AAED64C13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7999" y="1979713"/>
            <a:ext cx="1719221" cy="816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7F4037-998E-D1B6-EC5E-2D3F179432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8703" y="3692838"/>
            <a:ext cx="1719221" cy="8169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8F435E-C77E-190D-9DDF-316693C76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7999" y="5405960"/>
            <a:ext cx="1719221" cy="816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D5F1B3-5EA8-58C5-54FB-B3E3DA838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6057" y="5405961"/>
            <a:ext cx="1719221" cy="8169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D1BF42-4BFB-8CF5-4B8B-A891EA673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9842" y="5405960"/>
            <a:ext cx="1719221" cy="8169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C8FA9A-1FC6-A8B0-5203-9919BAE81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546" y="3722776"/>
            <a:ext cx="1719221" cy="816935"/>
          </a:xfrm>
          <a:prstGeom prst="rect">
            <a:avLst/>
          </a:prstGeom>
        </p:spPr>
      </p:pic>
      <p:pic>
        <p:nvPicPr>
          <p:cNvPr id="15" name="Online Media 14" title="Stars in Their Eyes 2000 Gary Mullen as Freddie Mercury">
            <a:hlinkClick r:id="" action="ppaction://media"/>
            <a:extLst>
              <a:ext uri="{FF2B5EF4-FFF2-40B4-BE49-F238E27FC236}">
                <a16:creationId xmlns:a16="http://schemas.microsoft.com/office/drawing/2014/main" id="{C3A07A2C-3BFD-2089-E301-153F808E4E7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0" y="7739885"/>
            <a:ext cx="2540000" cy="1905000"/>
          </a:xfrm>
          <a:prstGeom prst="rect">
            <a:avLst/>
          </a:prstGeom>
        </p:spPr>
      </p:pic>
      <p:pic>
        <p:nvPicPr>
          <p:cNvPr id="16" name="Online Media 15" title="Stars in Their Eyes 2000 Gary Mullen as Freddie Mercury">
            <a:hlinkClick r:id="" action="ppaction://media"/>
            <a:extLst>
              <a:ext uri="{FF2B5EF4-FFF2-40B4-BE49-F238E27FC236}">
                <a16:creationId xmlns:a16="http://schemas.microsoft.com/office/drawing/2014/main" id="{59371E59-FACB-BA1D-4DEF-B3F4A66A722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710063" y="7739885"/>
            <a:ext cx="2540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82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9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5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8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99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2DBF0-DA8E-B25B-567F-A28D53812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Chemotaxis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037484-74EC-BAB4-F79D-C6BA36439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1598139"/>
            <a:ext cx="2078916" cy="6645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8AE3F3-7135-DD88-75B5-C14BA9F2B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792" y="2262661"/>
            <a:ext cx="2078916" cy="6645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150EF4-173B-7D11-729F-639A30F0A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210" y="2262661"/>
            <a:ext cx="2078916" cy="6645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696A49-BE07-535D-4786-8CD50C62A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250" y="3096739"/>
            <a:ext cx="2078916" cy="6645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86B05C-A122-0DEA-202C-2FBF21012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668" y="3096739"/>
            <a:ext cx="2078916" cy="6645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2DB6B5-2A9F-8451-E325-2FBF80E0D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086" y="3096739"/>
            <a:ext cx="2078916" cy="6645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C65D48-BFE3-8620-2166-773DB5CE3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210" y="3930817"/>
            <a:ext cx="2078916" cy="6645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384B99-E138-0D7A-AC70-88A9FBC51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166" y="4764895"/>
            <a:ext cx="2078916" cy="6645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189D4F-C7EB-576D-6F8A-CE8E555F7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4624" y="5598973"/>
            <a:ext cx="2078916" cy="6645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CCAC57-BBF6-C440-54DA-BC276B4CEF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14082" y="6433051"/>
            <a:ext cx="2078916" cy="6645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3732FD-56F2-29E0-7647-352719528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876" y="3930817"/>
            <a:ext cx="2078916" cy="6645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2ABCA3-4A82-E1B9-BDD6-46D7550C1B3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17542" y="3930817"/>
            <a:ext cx="2078916" cy="6645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1E88E2-F9BF-D27D-EDBE-C019691F176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58208" y="3930817"/>
            <a:ext cx="2078916" cy="6645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B399F9-C2FC-8020-5526-C7CF01AD6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584" y="4764895"/>
            <a:ext cx="2078916" cy="6645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F36F344-CF8E-B33C-5A0E-44C49FF14C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57000" y="4764895"/>
            <a:ext cx="2078916" cy="6645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965B6A-5410-1052-D0AB-138D6C0780C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697666" y="4739946"/>
            <a:ext cx="2078916" cy="6645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F781AF2-C534-96B6-E9AD-E0A593A5697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5792" y="5595950"/>
            <a:ext cx="2078916" cy="6645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5C59C0-151A-4DE8-9ADD-289F1354F15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96458" y="5595950"/>
            <a:ext cx="2078916" cy="66452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1B6ADD9-CAB1-A516-07A6-C1C67CD7E69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33500" y="6423797"/>
            <a:ext cx="2078916" cy="6645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AC7AF8A-C569-D86A-2975-7234EDE82F5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52918" y="6433051"/>
            <a:ext cx="2078916" cy="6645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C49D503-16AC-55D4-95A9-C7E5065E6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83489" y="-3883489"/>
            <a:ext cx="3883489" cy="38834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FEC3C80-5F87-346C-723D-80771AA8F5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78916" y="-2078916"/>
            <a:ext cx="2078916" cy="2078916"/>
          </a:xfrm>
          <a:prstGeom prst="rect">
            <a:avLst/>
          </a:prstGeom>
        </p:spPr>
      </p:pic>
      <p:pic>
        <p:nvPicPr>
          <p:cNvPr id="27" name="Online Media 26" title="Pac Man Wakka Wakka Sound For 12 Hours">
            <a:hlinkClick r:id="" action="ppaction://media"/>
            <a:extLst>
              <a:ext uri="{FF2B5EF4-FFF2-40B4-BE49-F238E27FC236}">
                <a16:creationId xmlns:a16="http://schemas.microsoft.com/office/drawing/2014/main" id="{9CA77E87-AD7A-45D5-F278-816A11A219E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0" y="7700779"/>
            <a:ext cx="25400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3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79167E-6 1.85185E-6 L 1.28919 1.443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3" y="721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54167E-6 3.7037E-7 L 1.1625 1.2300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125" y="6150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1C202-86A2-40EA-F12E-3A4363CE0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 cells activate resting macrophages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FA13E8-2668-D53E-4ADB-0DEA9210A5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77334" y="1930400"/>
            <a:ext cx="3362587" cy="33625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609452-FC3F-D4C5-13E6-7AD9CD82A9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4255" y="1669949"/>
            <a:ext cx="3883489" cy="388348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31D36D6-B4DF-522B-2A3E-8C65079BF913}"/>
              </a:ext>
            </a:extLst>
          </p:cNvPr>
          <p:cNvSpPr/>
          <p:nvPr/>
        </p:nvSpPr>
        <p:spPr>
          <a:xfrm>
            <a:off x="5853541" y="2291501"/>
            <a:ext cx="788894" cy="681318"/>
          </a:xfrm>
          <a:prstGeom prst="ellipse">
            <a:avLst/>
          </a:prstGeom>
          <a:solidFill>
            <a:srgbClr val="F9C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Online Media 6" title="Shia LaBeouf &quot;Just Do It&quot; Motivational Speech (Original Video by LaBeouf, Rönkkö &amp; Turner)">
            <a:hlinkClick r:id="" action="ppaction://media"/>
            <a:extLst>
              <a:ext uri="{FF2B5EF4-FFF2-40B4-BE49-F238E27FC236}">
                <a16:creationId xmlns:a16="http://schemas.microsoft.com/office/drawing/2014/main" id="{D83220D7-BA72-429F-7996-8CA2ECDE28B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0" y="7486000"/>
            <a:ext cx="2540000" cy="14351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85187FC-BC4D-7B99-5A9B-DF1285FD05E2}"/>
              </a:ext>
            </a:extLst>
          </p:cNvPr>
          <p:cNvSpPr/>
          <p:nvPr/>
        </p:nvSpPr>
        <p:spPr>
          <a:xfrm>
            <a:off x="7814317" y="1468735"/>
            <a:ext cx="13292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ZZZ</a:t>
            </a:r>
          </a:p>
        </p:txBody>
      </p:sp>
      <p:pic>
        <p:nvPicPr>
          <p:cNvPr id="10" name="Online Media 9" title="8 HOURS OF SNORING SOUND">
            <a:hlinkClick r:id="" action="ppaction://media"/>
            <a:extLst>
              <a:ext uri="{FF2B5EF4-FFF2-40B4-BE49-F238E27FC236}">
                <a16:creationId xmlns:a16="http://schemas.microsoft.com/office/drawing/2014/main" id="{26C68F09-8117-0E30-E65A-C4C91EC84CA1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2769921" y="7486000"/>
            <a:ext cx="25400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8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6" grpId="0" animBg="1"/>
      <p:bldP spid="8" grpId="0"/>
      <p:bldP spid="8" grpId="1"/>
      <p:bldP spid="8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39998-BA1F-0575-6A47-6F903510E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 cells kill (chronically) infected macrophages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33E342B-8C88-A6D8-F839-0489150040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7334" y="2366963"/>
            <a:ext cx="3881437" cy="3881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573077-AFE9-CDB0-1AD7-AB54DCA82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0513" y="2364911"/>
            <a:ext cx="3883489" cy="38834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7D474C-7323-5CE1-9623-5B1FDBC2A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7189" y="3748938"/>
            <a:ext cx="341053" cy="3912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426A0D-4E3F-2CF5-90BA-788835777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0629" y="3748938"/>
            <a:ext cx="341053" cy="3912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E184BF-6CCE-D136-F114-3041BC0B9D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8909" y="4144607"/>
            <a:ext cx="341053" cy="3912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732B07-A199-6090-9636-6070A296C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8980" y="4574657"/>
            <a:ext cx="341053" cy="3912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497D06-A8FA-6662-CB40-3B50A53DBE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5848" y="4574657"/>
            <a:ext cx="341053" cy="391208"/>
          </a:xfrm>
          <a:prstGeom prst="rect">
            <a:avLst/>
          </a:prstGeom>
        </p:spPr>
      </p:pic>
      <p:pic>
        <p:nvPicPr>
          <p:cNvPr id="12" name="Online Media 11" title="pacman-Sound effect">
            <a:hlinkClick r:id="" action="ppaction://media"/>
            <a:extLst>
              <a:ext uri="{FF2B5EF4-FFF2-40B4-BE49-F238E27FC236}">
                <a16:creationId xmlns:a16="http://schemas.microsoft.com/office/drawing/2014/main" id="{D82E320B-37A4-2AAB-D4EF-42059790F63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0" y="8195671"/>
            <a:ext cx="2540000" cy="1435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2415C3-71C7-A0A6-FE23-F4071AD515C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90512" y="2364911"/>
            <a:ext cx="3883489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5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E59401-A591-2790-4E0D-7FE39391A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8862" y="1569493"/>
            <a:ext cx="3883489" cy="38834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4D5E7D0-B2B6-8AE5-CE03-20F4A5551A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5668" y="3206421"/>
            <a:ext cx="1420491" cy="14631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B446A-CFFC-1B40-72F4-065C89284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Chronically infected macrophages burst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F1E73AD-CE39-3FCA-E0D6-79092048C3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77334" y="1275127"/>
            <a:ext cx="4973273" cy="49732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48F7F2-D3A4-D7ED-AB7A-0571A74E78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734" y="2189526"/>
            <a:ext cx="2265027" cy="31698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4319EE-6A64-A849-1477-03120273A5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5145" y="3566159"/>
            <a:ext cx="341053" cy="3912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7912EF-FF8C-E08F-AF9D-4964D3589B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3430" y="3566159"/>
            <a:ext cx="341053" cy="3912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ECD2F-11C6-5FD2-1101-82B2A3F354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1715" y="3566159"/>
            <a:ext cx="341053" cy="3912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C25F4C-5652-FEEF-BDFE-98C4741AFC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1349" y="3566159"/>
            <a:ext cx="341053" cy="3912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196366-AF95-03EC-6442-48B15FD51A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1666" y="3566159"/>
            <a:ext cx="341053" cy="3912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818E6A-C353-AEFE-9048-12801D4A83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8023" y="3566159"/>
            <a:ext cx="341053" cy="3912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125298-1C8C-04FA-FCE8-D92D9F419D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34553" y="3120030"/>
            <a:ext cx="341053" cy="391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026096-CE98-80A5-941C-DBAF19A3A7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34554" y="4026020"/>
            <a:ext cx="341053" cy="3912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3B3612-7B39-5233-1F2C-C6DB34EA84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3093" y="4278380"/>
            <a:ext cx="341053" cy="3912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082173-D8FA-2501-2083-C3AD79E866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7311" y="4289386"/>
            <a:ext cx="341053" cy="3912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949ACF-6622-3439-04D2-4B8FF5A8FD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4318" y="2860917"/>
            <a:ext cx="341053" cy="3912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C2A6882-8A16-62E5-9BCF-C1B5798EE6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4319" y="4706542"/>
            <a:ext cx="341053" cy="3912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8F30A8D-035B-10BF-95F9-30C7B0289A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7313" y="4706542"/>
            <a:ext cx="341053" cy="3912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3CA5DE-6128-FAC7-9B5F-6F92D4A4EC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7312" y="2861222"/>
            <a:ext cx="341053" cy="3912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660F2FE-9CAC-F8B1-55CA-D472F3A81C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0817" y="4444946"/>
            <a:ext cx="341053" cy="3912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AB5996-58DA-AA21-4847-3B416F2D13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0817" y="2701104"/>
            <a:ext cx="341053" cy="3912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62DD6EC-7FB2-8219-11A6-7841EE4C30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4320" y="2437233"/>
            <a:ext cx="341053" cy="3912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B48F5BD-5FFE-2A80-A278-A3A6F3F6D4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7314" y="2438155"/>
            <a:ext cx="341053" cy="3912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7EF217F-271E-0FFE-F177-CC309A5A17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0817" y="4863872"/>
            <a:ext cx="341053" cy="39120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073A7E-D0EA-0309-0E78-4DF64B8756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0817" y="2292288"/>
            <a:ext cx="341053" cy="391208"/>
          </a:xfrm>
          <a:prstGeom prst="rect">
            <a:avLst/>
          </a:prstGeom>
        </p:spPr>
      </p:pic>
      <p:pic>
        <p:nvPicPr>
          <p:cNvPr id="29" name="Online Media 28" title="Pac Man Wakka Wakka Sound For 12 Hours">
            <a:hlinkClick r:id="" action="ppaction://media"/>
            <a:extLst>
              <a:ext uri="{FF2B5EF4-FFF2-40B4-BE49-F238E27FC236}">
                <a16:creationId xmlns:a16="http://schemas.microsoft.com/office/drawing/2014/main" id="{F023B4D2-064E-E3FC-B0C0-017398534DD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0" y="7625033"/>
            <a:ext cx="2540000" cy="1435100"/>
          </a:xfrm>
          <a:prstGeom prst="rect">
            <a:avLst/>
          </a:prstGeom>
        </p:spPr>
      </p:pic>
      <p:pic>
        <p:nvPicPr>
          <p:cNvPr id="30" name="Online Media 29" title="WHAT THE F@CK BOOM (Sound effect)">
            <a:hlinkClick r:id="" action="ppaction://media"/>
            <a:extLst>
              <a:ext uri="{FF2B5EF4-FFF2-40B4-BE49-F238E27FC236}">
                <a16:creationId xmlns:a16="http://schemas.microsoft.com/office/drawing/2014/main" id="{F14071D2-FC03-B96A-CCDD-E529E2617990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10"/>
          <a:stretch>
            <a:fillRect/>
          </a:stretch>
        </p:blipFill>
        <p:spPr>
          <a:xfrm>
            <a:off x="2707885" y="7625033"/>
            <a:ext cx="2540000" cy="14351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CDA8E52-2DE0-1644-83F3-30EB21D179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43354" y="1600622"/>
            <a:ext cx="379798" cy="34585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B624CCC-D6E8-A588-032F-78F84C6CC7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63479" y="1915545"/>
            <a:ext cx="379798" cy="34585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BA2A2CB-8F15-51FF-D9ED-59C82D5EF1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04061" y="4433170"/>
            <a:ext cx="379798" cy="34585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19F8F09-4E95-4267-6A52-6B934750E8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19571" y="3382365"/>
            <a:ext cx="379798" cy="34585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B4C2316-9C20-9775-1484-1677F8F9B0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14162" y="2470314"/>
            <a:ext cx="379798" cy="34585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E8E540A-28A4-AEDC-BFB6-1D6C71D18E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4364" y="5272070"/>
            <a:ext cx="379798" cy="34585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DCDD7CB-1F16-4C41-FEFD-7B91828BD3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74768" y="5879866"/>
            <a:ext cx="379798" cy="34585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830696E-3552-B669-0708-603A9FC614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81866" y="1396563"/>
            <a:ext cx="379798" cy="34585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FCCC6BD-4AD8-0ADF-FFF9-D829CEFA25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95240" y="6013471"/>
            <a:ext cx="379798" cy="34585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9979BE5-6511-478A-0FA5-7B4F232033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48392" y="6151017"/>
            <a:ext cx="379798" cy="34585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D29012B-B391-5A63-5ABB-168D63BBA0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56394" y="6186401"/>
            <a:ext cx="379798" cy="34585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5D41CB3-0BBB-B9C7-752B-6A31D31016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66864" y="6053634"/>
            <a:ext cx="379798" cy="34585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850CA90-45AE-A6DE-DB6E-FB6AED0FBF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17409" y="5535491"/>
            <a:ext cx="379798" cy="345859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A44BC5A-B1B9-5D6E-10E1-99F19ECCE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7611" y="4724318"/>
            <a:ext cx="379798" cy="34585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21D0EFC8-78F0-FFB3-6242-A385861223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6642" y="3511237"/>
            <a:ext cx="379798" cy="34585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A68A7616-7087-EBC4-9111-DB4F626FE3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5985" y="2592410"/>
            <a:ext cx="379798" cy="34585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4D0928A-B59C-32F9-C112-3F65CE94B2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1493" y="1800843"/>
            <a:ext cx="379798" cy="34585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D716491F-716F-9DA5-B15F-1E89315C34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6760" y="1474345"/>
            <a:ext cx="379798" cy="34585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1068C546-D7AC-C529-89AF-06C5D7844A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25345" y="1356591"/>
            <a:ext cx="379798" cy="34585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DB545D3D-BE29-92B0-9B56-10D00E7655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05028" y="1254763"/>
            <a:ext cx="379798" cy="34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68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9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9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9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9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9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9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9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9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9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9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9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9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9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4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5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video>
              <p:cMediaNode vol="80000">
                <p:cTn id="236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2491E-F6E5-B09F-9326-2BDE0CFC4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Replication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BA7B582-DDA4-0CB9-1B48-48D7235CBD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270000"/>
            <a:ext cx="2536156" cy="2609314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207570CA-36D1-1798-3147-CA010602B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490" y="1270000"/>
            <a:ext cx="2536156" cy="2609314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CC6A85CE-5C7B-341E-F2A8-D999A0630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3879314"/>
            <a:ext cx="2536156" cy="2609314"/>
          </a:xfrm>
          <a:prstGeom prst="rect">
            <a:avLst/>
          </a:pr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B0179017-AFCD-1306-6C18-E3933036E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490" y="3879314"/>
            <a:ext cx="2536156" cy="26093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18F1BA-74FC-3C93-A44C-CADAD7845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646" y="1270000"/>
            <a:ext cx="2865368" cy="26093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D3D077-4AD3-1005-4BBC-76BDEE412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646" y="3879314"/>
            <a:ext cx="2865368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3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88E4C-4DA1-A4EA-3DA7-0885C653E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3EFA0-7C1F-3DF4-831B-E74A1B00D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  <a:p>
            <a:r>
              <a:rPr lang="en-GB" dirty="0"/>
              <a:t>Model</a:t>
            </a:r>
          </a:p>
          <a:p>
            <a:r>
              <a:rPr lang="en-GB" dirty="0"/>
              <a:t>Results</a:t>
            </a:r>
          </a:p>
          <a:p>
            <a:r>
              <a:rPr lang="en-GB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6721394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903F0-BE23-53AE-8E0A-EF730EB85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3B9DE-FF8A-12ED-9E36-AC0EC0FC9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087811"/>
          </a:xfrm>
        </p:spPr>
        <p:txBody>
          <a:bodyPr numCol="2"/>
          <a:lstStyle/>
          <a:p>
            <a:r>
              <a:rPr lang="en-GB" dirty="0"/>
              <a:t>Either: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(containment within a granuloma)</a:t>
            </a:r>
          </a:p>
          <a:p>
            <a:r>
              <a:rPr lang="en-GB" dirty="0"/>
              <a:t>Or</a:t>
            </a:r>
          </a:p>
          <a:p>
            <a:pPr algn="r"/>
            <a:endParaRPr lang="en-GB" dirty="0"/>
          </a:p>
          <a:p>
            <a:pPr algn="r"/>
            <a:endParaRPr lang="en-GB" dirty="0"/>
          </a:p>
          <a:p>
            <a:pPr algn="r"/>
            <a:endParaRPr lang="en-GB" dirty="0"/>
          </a:p>
          <a:p>
            <a:pPr algn="r"/>
            <a:endParaRPr lang="en-GB" dirty="0"/>
          </a:p>
          <a:p>
            <a:pPr marL="0" indent="0">
              <a:buNone/>
            </a:pPr>
            <a:r>
              <a:rPr lang="en-GB" dirty="0"/>
              <a:t>(exponential growth of </a:t>
            </a:r>
            <a:r>
              <a:rPr lang="en-GB" i="1" dirty="0" err="1"/>
              <a:t>Mtb</a:t>
            </a:r>
            <a:r>
              <a:rPr lang="en-GB" i="1" dirty="0"/>
              <a:t> </a:t>
            </a:r>
            <a:r>
              <a:rPr lang="en-GB" dirty="0"/>
              <a:t>bacteria)</a:t>
            </a:r>
          </a:p>
        </p:txBody>
      </p:sp>
      <p:pic>
        <p:nvPicPr>
          <p:cNvPr id="6" name="Online Media 5" title="Dogpile">
            <a:hlinkClick r:id="" action="ppaction://media"/>
            <a:extLst>
              <a:ext uri="{FF2B5EF4-FFF2-40B4-BE49-F238E27FC236}">
                <a16:creationId xmlns:a16="http://schemas.microsoft.com/office/drawing/2014/main" id="{7761A65C-522E-45E9-1E98-BAD1E254A9B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77334" y="2711450"/>
            <a:ext cx="4298078" cy="2428414"/>
          </a:xfrm>
          <a:prstGeom prst="rect">
            <a:avLst/>
          </a:prstGeom>
        </p:spPr>
      </p:pic>
      <p:pic>
        <p:nvPicPr>
          <p:cNvPr id="7" name="Online Media 6" title="The Mummy (1999) Death Scene">
            <a:hlinkClick r:id="" action="ppaction://media"/>
            <a:extLst>
              <a:ext uri="{FF2B5EF4-FFF2-40B4-BE49-F238E27FC236}">
                <a16:creationId xmlns:a16="http://schemas.microsoft.com/office/drawing/2014/main" id="{B60E0907-B8B7-B48F-80F4-BCD145FC8EAE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4975412" y="2711450"/>
            <a:ext cx="4298590" cy="24305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0B9A0BD-031F-F6BD-8328-2CA5F38765D3}"/>
              </a:ext>
            </a:extLst>
          </p:cNvPr>
          <p:cNvSpPr/>
          <p:nvPr/>
        </p:nvSpPr>
        <p:spPr>
          <a:xfrm>
            <a:off x="677334" y="5139864"/>
            <a:ext cx="4298078" cy="967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DDAC80-808B-601B-E313-6E2482D4E459}"/>
              </a:ext>
            </a:extLst>
          </p:cNvPr>
          <p:cNvSpPr/>
          <p:nvPr/>
        </p:nvSpPr>
        <p:spPr>
          <a:xfrm>
            <a:off x="4975412" y="5168020"/>
            <a:ext cx="4017586" cy="522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DAAB58-2C3E-CF6A-9517-77A49661E1B6}"/>
              </a:ext>
            </a:extLst>
          </p:cNvPr>
          <p:cNvSpPr/>
          <p:nvPr/>
        </p:nvSpPr>
        <p:spPr>
          <a:xfrm>
            <a:off x="4975412" y="5546312"/>
            <a:ext cx="2406900" cy="522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95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094D3-085C-ECDF-50CD-AAD0BFDF4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CompuCell3D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DACB4-7585-7926-6E35-155107AAE1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Mixture of XML script and Python</a:t>
            </a:r>
          </a:p>
          <a:p>
            <a:r>
              <a:rPr lang="en-GB" dirty="0"/>
              <a:t>Cells:</a:t>
            </a:r>
          </a:p>
          <a:p>
            <a:pPr lvl="1"/>
            <a:r>
              <a:rPr lang="en-GB" dirty="0"/>
              <a:t>live on a lattice</a:t>
            </a:r>
          </a:p>
          <a:p>
            <a:pPr lvl="1"/>
            <a:r>
              <a:rPr lang="en-GB" dirty="0"/>
              <a:t>are assigned attributes</a:t>
            </a:r>
          </a:p>
          <a:p>
            <a:pPr lvl="1"/>
            <a:r>
              <a:rPr lang="en-GB" dirty="0"/>
              <a:t>can interact with chemical fields</a:t>
            </a:r>
          </a:p>
        </p:txBody>
      </p:sp>
    </p:spTree>
    <p:extLst>
      <p:ext uri="{BB962C8B-B14F-4D97-AF65-F5344CB8AC3E}">
        <p14:creationId xmlns:p14="http://schemas.microsoft.com/office/powerpoint/2010/main" val="3173147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9B217-6EB1-008A-E7C6-2EA93EE47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CompuCell3D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90CC8C-531A-6DB8-7765-B9D0B2555F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GB" dirty="0"/>
                  <a:t>Proposed cell configurations are accepted/rejected as follows: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GB" dirty="0"/>
                  <a:t>Choose a random lattice site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GB" dirty="0"/>
                  <a:t>Choose a neighbouring site to copy to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GB" dirty="0"/>
                  <a:t>Calculate the proposed change in energy (</a:t>
                </a:r>
                <a:r>
                  <a:rPr lang="el-GR" dirty="0"/>
                  <a:t>Δ</a:t>
                </a:r>
                <a:r>
                  <a:rPr lang="en-GB" dirty="0"/>
                  <a:t>H)</a:t>
                </a:r>
              </a:p>
              <a:p>
                <a:pPr marL="914400" lvl="1" indent="-514350">
                  <a:buFont typeface="+mj-lt"/>
                  <a:buAutoNum type="alphaLcPeriod"/>
                </a:pPr>
                <a:r>
                  <a:rPr lang="en-GB" dirty="0"/>
                  <a:t>If ΔH ≤ 0, accept the new configuration</a:t>
                </a:r>
              </a:p>
              <a:p>
                <a:pPr marL="914400" lvl="1" indent="-514350">
                  <a:buFont typeface="+mj-lt"/>
                  <a:buAutoNum type="alphaLcPeriod"/>
                </a:pPr>
                <a:r>
                  <a:rPr lang="en-GB" dirty="0"/>
                  <a:t>If </a:t>
                </a:r>
                <a:r>
                  <a:rPr lang="el-GR" dirty="0"/>
                  <a:t>Δ</a:t>
                </a:r>
                <a:r>
                  <a:rPr lang="en-GB" dirty="0"/>
                  <a:t>H &gt; 0, accept with probability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l-GR" b="0" i="1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den>
                        </m:f>
                      </m:sup>
                    </m:sSup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90CC8C-531A-6DB8-7765-B9D0B2555F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93" t="-3140" r="-1064" b="-10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100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B361B-3052-92C4-901E-9265B7AFC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CompuCell3D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7E7DC1-4A3C-C0F5-93B1-1AE39E507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1426" y="1275128"/>
            <a:ext cx="4848557" cy="4766898"/>
          </a:xfrm>
        </p:spPr>
      </p:pic>
    </p:spTree>
    <p:extLst>
      <p:ext uri="{BB962C8B-B14F-4D97-AF65-F5344CB8AC3E}">
        <p14:creationId xmlns:p14="http://schemas.microsoft.com/office/powerpoint/2010/main" val="12914191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2D4F0-789B-6B97-1D01-0BB531A65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Initial conditions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6E36C2-2A4E-0B1B-3DBE-FBF45A6EA6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7334" y="1270000"/>
            <a:ext cx="5393973" cy="49784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DBAF31-A018-BC85-7960-1307266327FB}"/>
              </a:ext>
            </a:extLst>
          </p:cNvPr>
          <p:cNvSpPr txBox="1"/>
          <p:nvPr/>
        </p:nvSpPr>
        <p:spPr>
          <a:xfrm>
            <a:off x="6096000" y="1270000"/>
            <a:ext cx="381978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Slow-growing extracellular bacteria (6)</a:t>
            </a:r>
          </a:p>
          <a:p>
            <a:r>
              <a:rPr lang="en-GB" sz="2800" dirty="0">
                <a:solidFill>
                  <a:srgbClr val="00B050"/>
                </a:solidFill>
              </a:rPr>
              <a:t>Fast-growing extracellular bacteria (6)</a:t>
            </a:r>
          </a:p>
          <a:p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Resting macrophage (105)</a:t>
            </a:r>
          </a:p>
          <a:p>
            <a:r>
              <a:rPr lang="en-GB" sz="2800" dirty="0">
                <a:solidFill>
                  <a:srgbClr val="0070C0"/>
                </a:solidFill>
              </a:rPr>
              <a:t>Blood vessel (49)</a:t>
            </a:r>
          </a:p>
          <a:p>
            <a:r>
              <a:rPr lang="en-GB" sz="2800" dirty="0">
                <a:solidFill>
                  <a:srgbClr val="00B0F0"/>
                </a:solidFill>
              </a:rPr>
              <a:t>Wall (1)</a:t>
            </a:r>
          </a:p>
        </p:txBody>
      </p:sp>
      <p:pic>
        <p:nvPicPr>
          <p:cNvPr id="1026" name="Picture 2" descr="Donald Trump Vector Clipart image - Free stock photo - Public Domain ...">
            <a:extLst>
              <a:ext uri="{FF2B5EF4-FFF2-40B4-BE49-F238E27FC236}">
                <a16:creationId xmlns:a16="http://schemas.microsoft.com/office/drawing/2014/main" id="{69C6756D-40EB-D9CA-6D7D-818F1C43D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009" y="5231773"/>
            <a:ext cx="2131219" cy="162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nline Media 6" title="Trump pledges to build a wall">
            <a:hlinkClick r:id="" action="ppaction://media"/>
            <a:extLst>
              <a:ext uri="{FF2B5EF4-FFF2-40B4-BE49-F238E27FC236}">
                <a16:creationId xmlns:a16="http://schemas.microsoft.com/office/drawing/2014/main" id="{5F11E784-82D3-404F-A719-5E8F9945F59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7815682"/>
            <a:ext cx="25400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2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0CFAA-0771-3ECA-0B84-4AE5C1C87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DEA90-4EEA-8217-5C79-A68133C51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TBC!</a:t>
            </a:r>
          </a:p>
          <a:p>
            <a:r>
              <a:rPr lang="en-GB" dirty="0"/>
              <a:t>Expected results:</a:t>
            </a:r>
          </a:p>
          <a:p>
            <a:pPr lvl="1"/>
            <a:r>
              <a:rPr lang="en-GB" dirty="0"/>
              <a:t>Containment in about 90% of simulations</a:t>
            </a:r>
          </a:p>
          <a:p>
            <a:pPr lvl="1"/>
            <a:r>
              <a:rPr lang="en-GB" dirty="0"/>
              <a:t>Exponential growth in about 10% of simulations</a:t>
            </a:r>
          </a:p>
          <a:p>
            <a:pPr lvl="2"/>
            <a:r>
              <a:rPr lang="en-GB" sz="2400" dirty="0"/>
              <a:t>Longer average distance to initial cluster</a:t>
            </a:r>
          </a:p>
          <a:p>
            <a:pPr lvl="2"/>
            <a:r>
              <a:rPr lang="en-GB" sz="2400" dirty="0"/>
              <a:t>Predominantly slow-growing extracellular bacteria left</a:t>
            </a:r>
          </a:p>
        </p:txBody>
      </p:sp>
    </p:spTree>
    <p:extLst>
      <p:ext uri="{BB962C8B-B14F-4D97-AF65-F5344CB8AC3E}">
        <p14:creationId xmlns:p14="http://schemas.microsoft.com/office/powerpoint/2010/main" val="104018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65E8F-3650-2FF8-FBAD-677E8C66C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D47DE-0BC3-BD9D-4797-E067737BC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5" y="1266739"/>
            <a:ext cx="7909864" cy="4774624"/>
          </a:xfrm>
        </p:spPr>
        <p:txBody>
          <a:bodyPr>
            <a:normAutofit lnSpcReduction="10000"/>
          </a:bodyPr>
          <a:lstStyle/>
          <a:p>
            <a:r>
              <a:rPr lang="en-GB" dirty="0"/>
              <a:t>Easy to understand</a:t>
            </a:r>
          </a:p>
          <a:p>
            <a:r>
              <a:rPr lang="en-GB" dirty="0"/>
              <a:t>Can update states/parameters over time</a:t>
            </a:r>
          </a:p>
          <a:p>
            <a:r>
              <a:rPr lang="en-GB" dirty="0"/>
              <a:t>Allows for stochasticity and complex dynamics</a:t>
            </a:r>
          </a:p>
          <a:p>
            <a:r>
              <a:rPr lang="en-GB" dirty="0"/>
              <a:t>Open source, modular and easy to share</a:t>
            </a:r>
          </a:p>
          <a:p>
            <a:r>
              <a:rPr lang="en-GB" dirty="0"/>
              <a:t>Not analytically tractable</a:t>
            </a:r>
          </a:p>
          <a:p>
            <a:r>
              <a:rPr lang="en-GB" dirty="0"/>
              <a:t>Lots of parameters!</a:t>
            </a:r>
          </a:p>
          <a:p>
            <a:r>
              <a:rPr lang="en-GB" dirty="0"/>
              <a:t>Need to average over many (slow) simulations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EDCD8B-D994-F166-05DD-5E4C29262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7199" y="1266739"/>
            <a:ext cx="686804" cy="11446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B8E294-FB8E-349F-33A7-5B1CA45A2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760" y="3749644"/>
            <a:ext cx="1017242" cy="112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5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EF62C-BE24-E037-5A3B-6EADAAD7F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8F495-3291-A4C8-3BFA-2C385B53AD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Finish parameterisation</a:t>
            </a:r>
          </a:p>
          <a:p>
            <a:pPr lvl="1"/>
            <a:r>
              <a:rPr lang="en-GB" dirty="0"/>
              <a:t>Sensitivity and uncertainty analysis</a:t>
            </a:r>
          </a:p>
          <a:p>
            <a:r>
              <a:rPr lang="en-GB" dirty="0"/>
              <a:t>Test all model components in full</a:t>
            </a:r>
          </a:p>
          <a:p>
            <a:r>
              <a:rPr lang="en-GB" dirty="0"/>
              <a:t>Run 100 simulations and compare to original model</a:t>
            </a:r>
          </a:p>
          <a:p>
            <a:r>
              <a:rPr lang="en-GB" dirty="0"/>
              <a:t>Incorporate into a multi-scale TB model</a:t>
            </a:r>
          </a:p>
        </p:txBody>
      </p:sp>
    </p:spTree>
    <p:extLst>
      <p:ext uri="{BB962C8B-B14F-4D97-AF65-F5344CB8AC3E}">
        <p14:creationId xmlns:p14="http://schemas.microsoft.com/office/powerpoint/2010/main" val="161507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DC04D-3494-9EE2-DEA1-F9448F0B1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5EE8A-67E4-CA1F-A8F8-6A7109874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First within-host TB model made using CC3D</a:t>
            </a:r>
          </a:p>
          <a:p>
            <a:r>
              <a:rPr lang="en-GB" dirty="0"/>
              <a:t>Cellular Potts approach plus cell-field interactions</a:t>
            </a:r>
          </a:p>
          <a:p>
            <a:r>
              <a:rPr lang="en-GB" dirty="0"/>
              <a:t>Results should validate Bowness et al. (2018)</a:t>
            </a:r>
          </a:p>
        </p:txBody>
      </p:sp>
    </p:spTree>
    <p:extLst>
      <p:ext uri="{BB962C8B-B14F-4D97-AF65-F5344CB8AC3E}">
        <p14:creationId xmlns:p14="http://schemas.microsoft.com/office/powerpoint/2010/main" val="39166842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DFE2C-DA08-560D-FB91-78235C373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226CA-4DD6-59F9-5BB0-2EC74EFD7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My supervisors (Ruth and Kit)</a:t>
            </a:r>
          </a:p>
          <a:p>
            <a:r>
              <a:rPr lang="en-GB" dirty="0"/>
              <a:t>2022 CompuCell3D workshop instructors</a:t>
            </a:r>
          </a:p>
          <a:p>
            <a:r>
              <a:rPr lang="en-GB" dirty="0"/>
              <a:t>My Hackathon teammates</a:t>
            </a:r>
          </a:p>
          <a:p>
            <a:r>
              <a:rPr lang="en-GB" dirty="0" err="1"/>
              <a:t>Aminat</a:t>
            </a:r>
            <a:r>
              <a:rPr lang="en-GB" dirty="0"/>
              <a:t> and Chris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7FD3A3-913B-5560-7DBA-582824951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02516"/>
            <a:ext cx="6006517" cy="275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49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F0DDC-19EF-9835-9607-EF6BA37BB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780" y="0"/>
            <a:ext cx="8596668" cy="1320800"/>
          </a:xfrm>
        </p:spPr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A8872-E0EE-9793-4209-3F5BFB471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780" y="654341"/>
            <a:ext cx="9404059" cy="5261295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TB is caused by airborne </a:t>
            </a:r>
            <a:r>
              <a:rPr lang="en-GB" i="1" dirty="0"/>
              <a:t>Mycobacterium tuberculosis </a:t>
            </a:r>
            <a:r>
              <a:rPr lang="en-GB" dirty="0"/>
              <a:t>(</a:t>
            </a:r>
            <a:r>
              <a:rPr lang="en-GB" i="1" dirty="0" err="1"/>
              <a:t>Mtb</a:t>
            </a:r>
            <a:r>
              <a:rPr lang="en-GB" dirty="0"/>
              <a:t>) transmission</a:t>
            </a:r>
          </a:p>
          <a:p>
            <a:pPr lvl="1"/>
            <a:r>
              <a:rPr lang="en-GB" dirty="0"/>
              <a:t>1.6 million died from TB in 2021</a:t>
            </a:r>
          </a:p>
          <a:p>
            <a:pPr lvl="1"/>
            <a:r>
              <a:rPr lang="en-GB" dirty="0"/>
              <a:t>TB is treated with antibiotics (~6 months)</a:t>
            </a:r>
          </a:p>
          <a:p>
            <a:r>
              <a:rPr lang="en-GB" dirty="0"/>
              <a:t>Bowness et al. (2018)</a:t>
            </a:r>
          </a:p>
          <a:p>
            <a:pPr lvl="1"/>
            <a:r>
              <a:rPr lang="en-GB" dirty="0"/>
              <a:t>Distance to nearest blood vessel is important</a:t>
            </a:r>
          </a:p>
          <a:p>
            <a:pPr lvl="1"/>
            <a:r>
              <a:rPr lang="en-GB" dirty="0"/>
              <a:t>Dormant bacteria tend to remain after treatment</a:t>
            </a:r>
          </a:p>
          <a:p>
            <a:r>
              <a:rPr lang="en-GB" dirty="0"/>
              <a:t>CompuCell3D (CC3D) models biological cellular processes</a:t>
            </a:r>
          </a:p>
          <a:p>
            <a:r>
              <a:rPr lang="en-GB" dirty="0"/>
              <a:t>I’m developing a within-host TB model using CC3D</a:t>
            </a:r>
          </a:p>
        </p:txBody>
      </p:sp>
    </p:spTree>
    <p:extLst>
      <p:ext uri="{BB962C8B-B14F-4D97-AF65-F5344CB8AC3E}">
        <p14:creationId xmlns:p14="http://schemas.microsoft.com/office/powerpoint/2010/main" val="135623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47FD8C5-0017-3527-B01E-928D8CBC8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43650C0-3E7B-6EE3-A4AB-A6E6864CF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266739"/>
            <a:ext cx="8596668" cy="4774624"/>
          </a:xfrm>
        </p:spPr>
        <p:txBody>
          <a:bodyPr>
            <a:normAutofit/>
          </a:bodyPr>
          <a:lstStyle/>
          <a:p>
            <a:r>
              <a:rPr lang="en-GB" sz="3000" dirty="0"/>
              <a:t>Any questions?</a:t>
            </a:r>
          </a:p>
          <a:p>
            <a:pPr marL="0" indent="0">
              <a:buNone/>
            </a:pPr>
            <a:endParaRPr lang="en-GB" sz="3000" dirty="0"/>
          </a:p>
        </p:txBody>
      </p:sp>
      <p:pic>
        <p:nvPicPr>
          <p:cNvPr id="11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7A5A0931-E755-4561-4A76-CBE816419A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48" t="16269" r="4357" b="7767"/>
          <a:stretch/>
        </p:blipFill>
        <p:spPr>
          <a:xfrm>
            <a:off x="5165192" y="5605676"/>
            <a:ext cx="2024096" cy="1139586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  <a:extLst>
              <a:ext uri="{FF2B5EF4-FFF2-40B4-BE49-F238E27FC236}">
                <a16:creationId xmlns:a16="http://schemas.microsoft.com/office/drawing/2014/main" id="{510941C6-4038-6F91-4F9D-3C610D2520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48" t="16147" r="4357" b="8012"/>
          <a:stretch/>
        </p:blipFill>
        <p:spPr>
          <a:xfrm>
            <a:off x="677334" y="1927991"/>
            <a:ext cx="2026953" cy="1139357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  <a:extLst>
              <a:ext uri="{FF2B5EF4-FFF2-40B4-BE49-F238E27FC236}">
                <a16:creationId xmlns:a16="http://schemas.microsoft.com/office/drawing/2014/main" id="{6DA8D43F-019B-1FAC-B09A-9801E66986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678" t="16146" r="4358" b="7768"/>
          <a:stretch/>
        </p:blipFill>
        <p:spPr>
          <a:xfrm>
            <a:off x="2917998" y="1926961"/>
            <a:ext cx="2024096" cy="1140387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45BBB8AC-E962-A520-988D-98EE924A652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747" t="16147" r="4357" b="7890"/>
          <a:stretch/>
        </p:blipFill>
        <p:spPr>
          <a:xfrm>
            <a:off x="5162944" y="1929370"/>
            <a:ext cx="2021239" cy="1137978"/>
          </a:xfrm>
          <a:prstGeom prst="rect">
            <a:avLst/>
          </a:prstGeom>
        </p:spPr>
      </p:pic>
      <p:pic>
        <p:nvPicPr>
          <p:cNvPr id="19" name="Picture 18">
            <a:hlinkClick r:id="rId10" action="ppaction://hlinksldjump"/>
            <a:extLst>
              <a:ext uri="{FF2B5EF4-FFF2-40B4-BE49-F238E27FC236}">
                <a16:creationId xmlns:a16="http://schemas.microsoft.com/office/drawing/2014/main" id="{571DB353-497D-2858-DE03-80263A1A5F2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9679" t="16146" r="4357" b="7768"/>
          <a:stretch/>
        </p:blipFill>
        <p:spPr>
          <a:xfrm>
            <a:off x="7410312" y="1926960"/>
            <a:ext cx="2024096" cy="1140388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  <a:extLst>
              <a:ext uri="{FF2B5EF4-FFF2-40B4-BE49-F238E27FC236}">
                <a16:creationId xmlns:a16="http://schemas.microsoft.com/office/drawing/2014/main" id="{95791291-560D-C82D-78C8-8823592714F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9747" t="16146" r="4357" b="7768"/>
          <a:stretch/>
        </p:blipFill>
        <p:spPr>
          <a:xfrm>
            <a:off x="677334" y="3153776"/>
            <a:ext cx="2024097" cy="1141422"/>
          </a:xfrm>
          <a:prstGeom prst="rect">
            <a:avLst/>
          </a:prstGeom>
        </p:spPr>
      </p:pic>
      <p:pic>
        <p:nvPicPr>
          <p:cNvPr id="23" name="Picture 22">
            <a:hlinkClick r:id="rId14" action="ppaction://hlinksldjump"/>
            <a:extLst>
              <a:ext uri="{FF2B5EF4-FFF2-40B4-BE49-F238E27FC236}">
                <a16:creationId xmlns:a16="http://schemas.microsoft.com/office/drawing/2014/main" id="{7F81E47C-E0F3-36E7-F463-E2286D59DF7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9678" t="16390" r="4358" b="7523"/>
          <a:stretch/>
        </p:blipFill>
        <p:spPr>
          <a:xfrm>
            <a:off x="2917998" y="3154810"/>
            <a:ext cx="2024097" cy="1140388"/>
          </a:xfrm>
          <a:prstGeom prst="rect">
            <a:avLst/>
          </a:prstGeom>
        </p:spPr>
      </p:pic>
      <p:pic>
        <p:nvPicPr>
          <p:cNvPr id="25" name="Picture 24">
            <a:hlinkClick r:id="rId16" action="ppaction://hlinksldjump"/>
            <a:extLst>
              <a:ext uri="{FF2B5EF4-FFF2-40B4-BE49-F238E27FC236}">
                <a16:creationId xmlns:a16="http://schemas.microsoft.com/office/drawing/2014/main" id="{A81B6092-4EAF-3047-DA9C-75A031F95B0E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9748" t="16390" r="4357" b="7645"/>
          <a:stretch/>
        </p:blipFill>
        <p:spPr>
          <a:xfrm>
            <a:off x="5158662" y="3153776"/>
            <a:ext cx="2024097" cy="1139587"/>
          </a:xfrm>
          <a:prstGeom prst="rect">
            <a:avLst/>
          </a:prstGeom>
        </p:spPr>
      </p:pic>
      <p:pic>
        <p:nvPicPr>
          <p:cNvPr id="27" name="Picture 26">
            <a:hlinkClick r:id="rId18" action="ppaction://hlinksldjump"/>
            <a:extLst>
              <a:ext uri="{FF2B5EF4-FFF2-40B4-BE49-F238E27FC236}">
                <a16:creationId xmlns:a16="http://schemas.microsoft.com/office/drawing/2014/main" id="{207BDA00-59E0-96CF-4D13-B37DBB90055C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0436" t="16268" r="4977" b="8890"/>
          <a:stretch/>
        </p:blipFill>
        <p:spPr>
          <a:xfrm>
            <a:off x="7405423" y="3152528"/>
            <a:ext cx="2021245" cy="1140835"/>
          </a:xfrm>
          <a:prstGeom prst="rect">
            <a:avLst/>
          </a:prstGeom>
        </p:spPr>
      </p:pic>
      <p:pic>
        <p:nvPicPr>
          <p:cNvPr id="29" name="Picture 28">
            <a:hlinkClick r:id="rId20" action="ppaction://hlinksldjump"/>
            <a:extLst>
              <a:ext uri="{FF2B5EF4-FFF2-40B4-BE49-F238E27FC236}">
                <a16:creationId xmlns:a16="http://schemas.microsoft.com/office/drawing/2014/main" id="{2CB9AA69-0FD5-F255-B5B9-72EEA6C953E4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9748" t="16146" r="4357" b="7768"/>
          <a:stretch/>
        </p:blipFill>
        <p:spPr>
          <a:xfrm>
            <a:off x="677334" y="4379662"/>
            <a:ext cx="2024097" cy="1141422"/>
          </a:xfrm>
          <a:prstGeom prst="rect">
            <a:avLst/>
          </a:prstGeom>
        </p:spPr>
      </p:pic>
      <p:pic>
        <p:nvPicPr>
          <p:cNvPr id="31" name="Picture 30">
            <a:hlinkClick r:id="rId22" action="ppaction://hlinksldjump"/>
            <a:extLst>
              <a:ext uri="{FF2B5EF4-FFF2-40B4-BE49-F238E27FC236}">
                <a16:creationId xmlns:a16="http://schemas.microsoft.com/office/drawing/2014/main" id="{66AC8A68-8F8B-AE36-9842-F6AAC5178507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9697" t="16192" r="4271" b="7600"/>
          <a:stretch/>
        </p:blipFill>
        <p:spPr>
          <a:xfrm>
            <a:off x="2917997" y="4379896"/>
            <a:ext cx="2024097" cy="1141188"/>
          </a:xfrm>
          <a:prstGeom prst="rect">
            <a:avLst/>
          </a:prstGeom>
        </p:spPr>
      </p:pic>
      <p:pic>
        <p:nvPicPr>
          <p:cNvPr id="35" name="Picture 34">
            <a:hlinkClick r:id="rId24" action="ppaction://hlinksldjump"/>
            <a:extLst>
              <a:ext uri="{FF2B5EF4-FFF2-40B4-BE49-F238E27FC236}">
                <a16:creationId xmlns:a16="http://schemas.microsoft.com/office/drawing/2014/main" id="{CB205757-830C-68A6-8BEB-7E033EFB50C0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9678" t="16269" r="4358" b="7523"/>
          <a:stretch/>
        </p:blipFill>
        <p:spPr>
          <a:xfrm>
            <a:off x="7410311" y="4379261"/>
            <a:ext cx="2024097" cy="1142221"/>
          </a:xfrm>
          <a:prstGeom prst="rect">
            <a:avLst/>
          </a:prstGeom>
        </p:spPr>
      </p:pic>
      <p:pic>
        <p:nvPicPr>
          <p:cNvPr id="37" name="Picture 36">
            <a:hlinkClick r:id="rId26" action="ppaction://hlinksldjump"/>
            <a:extLst>
              <a:ext uri="{FF2B5EF4-FFF2-40B4-BE49-F238E27FC236}">
                <a16:creationId xmlns:a16="http://schemas.microsoft.com/office/drawing/2014/main" id="{D9B13E77-6C35-1684-2A92-FC46DEF9CE4B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19679" t="16390" r="4427" b="7523"/>
          <a:stretch/>
        </p:blipFill>
        <p:spPr>
          <a:xfrm>
            <a:off x="677334" y="5602230"/>
            <a:ext cx="2026953" cy="114303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508EBCD-3E76-F817-0514-14A4FAEE42AC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19748" t="16390" r="4357" b="7645"/>
          <a:stretch/>
        </p:blipFill>
        <p:spPr>
          <a:xfrm>
            <a:off x="2917997" y="5605236"/>
            <a:ext cx="2023868" cy="1139458"/>
          </a:xfrm>
          <a:prstGeom prst="rect">
            <a:avLst/>
          </a:prstGeom>
        </p:spPr>
      </p:pic>
      <p:pic>
        <p:nvPicPr>
          <p:cNvPr id="41" name="Picture 40">
            <a:hlinkClick r:id="rId29" action="ppaction://hlinksldjump"/>
            <a:extLst>
              <a:ext uri="{FF2B5EF4-FFF2-40B4-BE49-F238E27FC236}">
                <a16:creationId xmlns:a16="http://schemas.microsoft.com/office/drawing/2014/main" id="{CE24E999-F02B-AD83-B490-0541FB8F3589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19748" t="16146" r="4288" b="7768"/>
          <a:stretch/>
        </p:blipFill>
        <p:spPr>
          <a:xfrm>
            <a:off x="5165192" y="4380696"/>
            <a:ext cx="2024097" cy="11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933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C1ECB-878F-A983-8269-B5F9949D6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C4B24-B8E5-125F-B02B-5093018EA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Conceptual model</a:t>
            </a:r>
          </a:p>
          <a:p>
            <a:r>
              <a:rPr lang="en-GB" dirty="0"/>
              <a:t>CompuCell3D</a:t>
            </a:r>
          </a:p>
        </p:txBody>
      </p:sp>
    </p:spTree>
    <p:extLst>
      <p:ext uri="{BB962C8B-B14F-4D97-AF65-F5344CB8AC3E}">
        <p14:creationId xmlns:p14="http://schemas.microsoft.com/office/powerpoint/2010/main" val="3553381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2262E-E264-EF6C-ECC2-7059381D2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Conceptual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52AE0-7FAF-FD36-E54B-3499272A57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GB" dirty="0"/>
              <a:t>Cells:</a:t>
            </a:r>
          </a:p>
          <a:p>
            <a:pPr lvl="1"/>
            <a:r>
              <a:rPr lang="en-GB" dirty="0"/>
              <a:t>Macrophages</a:t>
            </a:r>
          </a:p>
          <a:p>
            <a:pPr lvl="1"/>
            <a:r>
              <a:rPr lang="en-GB" dirty="0"/>
              <a:t>T cells</a:t>
            </a:r>
          </a:p>
          <a:p>
            <a:pPr lvl="1"/>
            <a:r>
              <a:rPr lang="en-GB" i="1" dirty="0" err="1"/>
              <a:t>Mtb</a:t>
            </a:r>
            <a:r>
              <a:rPr lang="en-GB" i="1" dirty="0"/>
              <a:t> </a:t>
            </a:r>
            <a:r>
              <a:rPr lang="en-GB" dirty="0"/>
              <a:t>bacteria</a:t>
            </a:r>
          </a:p>
          <a:p>
            <a:pPr lvl="1"/>
            <a:r>
              <a:rPr lang="en-GB" dirty="0"/>
              <a:t>Blood vessels</a:t>
            </a:r>
          </a:p>
          <a:p>
            <a:pPr lvl="1"/>
            <a:r>
              <a:rPr lang="en-GB" dirty="0"/>
              <a:t>Caseum</a:t>
            </a:r>
          </a:p>
          <a:p>
            <a:r>
              <a:rPr lang="en-GB" dirty="0"/>
              <a:t>Chemical fields:</a:t>
            </a:r>
          </a:p>
          <a:p>
            <a:pPr lvl="1"/>
            <a:r>
              <a:rPr lang="en-GB" dirty="0"/>
              <a:t>Oxygen</a:t>
            </a:r>
          </a:p>
          <a:p>
            <a:pPr lvl="1"/>
            <a:r>
              <a:rPr lang="en-GB" dirty="0"/>
              <a:t>Chemokine</a:t>
            </a:r>
          </a:p>
          <a:p>
            <a:pPr lvl="1"/>
            <a:r>
              <a:rPr lang="en-GB" dirty="0"/>
              <a:t>Macrophage activating cytokine</a:t>
            </a:r>
          </a:p>
        </p:txBody>
      </p:sp>
    </p:spTree>
    <p:extLst>
      <p:ext uri="{BB962C8B-B14F-4D97-AF65-F5344CB8AC3E}">
        <p14:creationId xmlns:p14="http://schemas.microsoft.com/office/powerpoint/2010/main" val="2054022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4D1AB-1204-FCEF-4EA5-1A99920A1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Macrophages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69AA731-F196-C154-EFE9-24ECA7FFD4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35300" y="2160588"/>
            <a:ext cx="3881437" cy="3881437"/>
          </a:xfrm>
          <a:prstGeom prst="rect">
            <a:avLst/>
          </a:prstGeom>
        </p:spPr>
      </p:pic>
      <p:pic>
        <p:nvPicPr>
          <p:cNvPr id="5" name="Online Media 4" title="Pacman Opening Song - Sound Effect">
            <a:hlinkClick r:id="" action="ppaction://media"/>
            <a:extLst>
              <a:ext uri="{FF2B5EF4-FFF2-40B4-BE49-F238E27FC236}">
                <a16:creationId xmlns:a16="http://schemas.microsoft.com/office/drawing/2014/main" id="{A526E3C3-FAC3-192E-6190-380D0E017D3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7794660"/>
            <a:ext cx="25400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98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BA868-24D2-64CC-A959-89B5E8EC4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 cells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7AF71C-904E-6749-DF98-5C111EFD67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en-GB" dirty="0"/>
              <a:t>Either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A26B39-9D0A-9893-6793-D3764A053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0514" y="2709644"/>
            <a:ext cx="3334434" cy="333443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071781C-554A-8E34-CFD6-31D59DB6B7C3}"/>
              </a:ext>
            </a:extLst>
          </p:cNvPr>
          <p:cNvSpPr/>
          <p:nvPr/>
        </p:nvSpPr>
        <p:spPr>
          <a:xfrm>
            <a:off x="677334" y="2709644"/>
            <a:ext cx="3333600" cy="33336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Online Media 9" title="Shia LaBeouf &quot;Just Do It&quot; Motivational Speech (Original Video by LaBeouf, Rönkkö &amp; Turner)">
            <a:hlinkClick r:id="" action="ppaction://media"/>
            <a:extLst>
              <a:ext uri="{FF2B5EF4-FFF2-40B4-BE49-F238E27FC236}">
                <a16:creationId xmlns:a16="http://schemas.microsoft.com/office/drawing/2014/main" id="{52A15D36-1BB2-6754-F25A-7DD19B1E0E0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7503985"/>
            <a:ext cx="25400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7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E6A7C-60A9-EDD5-1DFD-5889921F5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3"/>
          <a:lstStyle/>
          <a:p>
            <a:r>
              <a:rPr lang="en-GB" dirty="0"/>
              <a:t>Slow-growing extracellular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Fast-growing extracellular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Intracellular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5EED82-D10A-E223-942C-82C17C5A7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118" y="3204881"/>
            <a:ext cx="2281464" cy="2612363"/>
          </a:xfrm>
          <a:prstGeom prst="rect">
            <a:avLst/>
          </a:prstGeom>
        </p:spPr>
      </p:pic>
      <p:pic>
        <p:nvPicPr>
          <p:cNvPr id="7" name="Online Media 6" title="Go to the Winchester, have a nice cold pint, and wait for all this to blow over">
            <a:hlinkClick r:id="" action="ppaction://media"/>
            <a:extLst>
              <a:ext uri="{FF2B5EF4-FFF2-40B4-BE49-F238E27FC236}">
                <a16:creationId xmlns:a16="http://schemas.microsoft.com/office/drawing/2014/main" id="{FE2B0AFC-8675-5030-E822-042A0EE1F63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lum bright="100000" contrast="40000"/>
          </a:blip>
          <a:stretch>
            <a:fillRect/>
          </a:stretch>
        </p:blipFill>
        <p:spPr>
          <a:xfrm>
            <a:off x="0" y="7637916"/>
            <a:ext cx="1971260" cy="1113762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667B26-C0AB-FC6C-914F-DF7D59AA3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 err="1"/>
              <a:t>Mtb</a:t>
            </a:r>
            <a:r>
              <a:rPr lang="en-GB" i="1" dirty="0"/>
              <a:t> </a:t>
            </a:r>
            <a:r>
              <a:rPr lang="en-GB" dirty="0"/>
              <a:t>bacteria</a:t>
            </a:r>
            <a:endParaRPr lang="en-GB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700B43-0CF9-31C7-2FE8-425639FDBB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334" y="3204882"/>
            <a:ext cx="2866790" cy="26123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9DFA3B-6323-DF9F-E8BD-0FB38914B4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9710" y="3204881"/>
            <a:ext cx="2543789" cy="261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A27EB-D788-095A-FB82-2E77CF430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Caseum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301A1A-02AA-571F-FADE-71726F514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18594" y="2224881"/>
            <a:ext cx="4514850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7713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6652</TotalTime>
  <Words>481</Words>
  <Application>Microsoft Office PowerPoint</Application>
  <PresentationFormat>Widescreen</PresentationFormat>
  <Paragraphs>154</Paragraphs>
  <Slides>30</Slides>
  <Notes>3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Facet</vt:lpstr>
      <vt:lpstr>A novel model of TB progression using CompuCell3D</vt:lpstr>
      <vt:lpstr>Outline</vt:lpstr>
      <vt:lpstr>Introduction</vt:lpstr>
      <vt:lpstr>Model</vt:lpstr>
      <vt:lpstr>Conceptual model</vt:lpstr>
      <vt:lpstr>Macrophages</vt:lpstr>
      <vt:lpstr>T cells</vt:lpstr>
      <vt:lpstr>Mtb bacteria</vt:lpstr>
      <vt:lpstr>Caseum</vt:lpstr>
      <vt:lpstr>Fields</vt:lpstr>
      <vt:lpstr>Biological processes</vt:lpstr>
      <vt:lpstr>Phagocytosis</vt:lpstr>
      <vt:lpstr>Immune cell recruitment</vt:lpstr>
      <vt:lpstr>Mtb bacteria state transition</vt:lpstr>
      <vt:lpstr>Chemotaxis</vt:lpstr>
      <vt:lpstr>T cells activate resting macrophages</vt:lpstr>
      <vt:lpstr>T cells kill (chronically) infected macrophages</vt:lpstr>
      <vt:lpstr>Chronically infected macrophages burst</vt:lpstr>
      <vt:lpstr>Replication</vt:lpstr>
      <vt:lpstr>Outcomes</vt:lpstr>
      <vt:lpstr>CompuCell3D</vt:lpstr>
      <vt:lpstr>CompuCell3D</vt:lpstr>
      <vt:lpstr>CompuCell3D</vt:lpstr>
      <vt:lpstr>Initial conditions</vt:lpstr>
      <vt:lpstr>Results</vt:lpstr>
      <vt:lpstr>Discussion</vt:lpstr>
      <vt:lpstr>Future work</vt:lpstr>
      <vt:lpstr>Summary</vt:lpstr>
      <vt:lpstr>Acknowledgements</vt:lpstr>
      <vt:lpstr>Thank you</vt:lpstr>
    </vt:vector>
  </TitlesOfParts>
  <Company>University of Bath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novel model of TB progression using CompuCell3D</dc:title>
  <dc:creator>James Doran</dc:creator>
  <cp:lastModifiedBy>James Doran</cp:lastModifiedBy>
  <cp:revision>73</cp:revision>
  <dcterms:created xsi:type="dcterms:W3CDTF">2023-04-13T21:54:41Z</dcterms:created>
  <dcterms:modified xsi:type="dcterms:W3CDTF">2023-04-27T12:03:56Z</dcterms:modified>
</cp:coreProperties>
</file>